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92" r:id="rId9"/>
    <p:sldId id="297" r:id="rId10"/>
    <p:sldId id="268" r:id="rId11"/>
    <p:sldId id="293" r:id="rId12"/>
    <p:sldId id="265" r:id="rId13"/>
    <p:sldId id="294" r:id="rId14"/>
    <p:sldId id="266" r:id="rId15"/>
    <p:sldId id="295" r:id="rId16"/>
    <p:sldId id="267" r:id="rId17"/>
    <p:sldId id="296" r:id="rId18"/>
    <p:sldId id="269" r:id="rId19"/>
    <p:sldId id="270" r:id="rId20"/>
    <p:sldId id="298" r:id="rId21"/>
    <p:sldId id="271" r:id="rId22"/>
    <p:sldId id="299" r:id="rId23"/>
    <p:sldId id="272" r:id="rId24"/>
    <p:sldId id="300" r:id="rId25"/>
    <p:sldId id="273" r:id="rId26"/>
    <p:sldId id="274" r:id="rId27"/>
    <p:sldId id="309" r:id="rId28"/>
    <p:sldId id="275" r:id="rId29"/>
    <p:sldId id="276" r:id="rId30"/>
    <p:sldId id="277" r:id="rId31"/>
    <p:sldId id="308" r:id="rId32"/>
    <p:sldId id="278" r:id="rId33"/>
    <p:sldId id="279" r:id="rId34"/>
    <p:sldId id="301" r:id="rId35"/>
    <p:sldId id="280" r:id="rId36"/>
    <p:sldId id="303" r:id="rId37"/>
    <p:sldId id="281" r:id="rId38"/>
    <p:sldId id="282" r:id="rId39"/>
    <p:sldId id="304" r:id="rId40"/>
    <p:sldId id="283" r:id="rId41"/>
    <p:sldId id="284" r:id="rId42"/>
    <p:sldId id="285" r:id="rId43"/>
    <p:sldId id="286" r:id="rId44"/>
    <p:sldId id="307" r:id="rId45"/>
    <p:sldId id="287" r:id="rId46"/>
    <p:sldId id="288" r:id="rId47"/>
    <p:sldId id="29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oryyoung/m-r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mmybogard.com/" TargetMode="External"/><Relationship Id="rId4" Type="http://schemas.openxmlformats.org/officeDocument/2006/relationships/hyperlink" Target="https://martinfowler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Events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8E536-ACAE-42FB-9FD8-E402CC05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0" y="2319712"/>
            <a:ext cx="2581635" cy="1105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0B77F-9D68-4A6E-B69A-F11F4479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79" y="3732120"/>
            <a:ext cx="266737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 </a:t>
            </a:r>
            <a:r>
              <a:rPr lang="en-US"/>
              <a:t>for writing </a:t>
            </a:r>
            <a:r>
              <a:rPr lang="en-US" dirty="0"/>
              <a:t>purposes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68CF-AB90-4D3C-A57B-906A228B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395094"/>
            <a:ext cx="3057952" cy="457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B115DD-5B81-4944-A6EB-1A06B2AF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32" y="3374882"/>
            <a:ext cx="3591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Passes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8AFA-A331-4ECD-9FD8-F5444612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7" y="1646496"/>
            <a:ext cx="3353268" cy="194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15365-0FBF-4807-AB2F-6C2C10B4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7" y="3736810"/>
            <a:ext cx="3820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 Handler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FE60-B7C2-4ADE-B799-87D6F616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56" y="1760811"/>
            <a:ext cx="527758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 (if commands are </a:t>
            </a:r>
            <a:r>
              <a:rPr lang="en-US"/>
              <a:t>not idempotent)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exists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T03: Bus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4B921-1E53-440A-AB58-784444AA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2648370"/>
            <a:ext cx="3057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8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kind of query    </a:t>
            </a:r>
          </a:p>
          <a:p>
            <a:r>
              <a:rPr lang="en-US" dirty="0"/>
              <a:t>Represents the data in the easiest form to search within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AACC-8996-4874-AA06-4E043AA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0" y="2127575"/>
            <a:ext cx="371526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projection based on the received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8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7629D5E-A53B-494C-8767-210687548F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5902" r="-1" b="27180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Eventual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Eventual consistency is a consistency model used in distributed computing to achieve high availability that informally guarantees that, if no new updates are made to a given data item, eventually all accesses to that item will return the last updated value.</a:t>
            </a:r>
          </a:p>
          <a:p>
            <a:r>
              <a:rPr lang="en-US" dirty="0"/>
              <a:t>If you can’t afford a “Please re-issue your request” or “Item not available anymore…please </a:t>
            </a:r>
            <a:r>
              <a:rPr lang="en-US"/>
              <a:t>step aside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8253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Multiple users can send commands to the same Aggregate Root (or multiple commands executions)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Expand the Domain concept to Write and Read Models</a:t>
            </a:r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independent storage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8A08-13BC-4C2E-907C-051AF59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T05: Optimistic locking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3AE4958-C3CB-48BB-82CC-76D5F1794E24}"/>
              </a:ext>
            </a:extLst>
          </p:cNvPr>
          <p:cNvGrpSpPr/>
          <p:nvPr/>
        </p:nvGrpSpPr>
        <p:grpSpPr>
          <a:xfrm>
            <a:off x="424282" y="1932939"/>
            <a:ext cx="8346232" cy="4315461"/>
            <a:chOff x="840842" y="1780539"/>
            <a:chExt cx="8346232" cy="43154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ABED4C1-62E4-44FD-839D-39DF359FCFDB}"/>
                </a:ext>
              </a:extLst>
            </p:cNvPr>
            <p:cNvSpPr/>
            <p:nvPr/>
          </p:nvSpPr>
          <p:spPr>
            <a:xfrm>
              <a:off x="840842" y="1780541"/>
              <a:ext cx="3647016" cy="431545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EC579EB-1868-4064-BBBD-2F5C8948C967}"/>
                </a:ext>
              </a:extLst>
            </p:cNvPr>
            <p:cNvSpPr/>
            <p:nvPr/>
          </p:nvSpPr>
          <p:spPr>
            <a:xfrm>
              <a:off x="5540058" y="1780539"/>
              <a:ext cx="3647016" cy="43154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FEC6972-DBE1-4605-8DD5-31E60ECD2B05}"/>
                </a:ext>
              </a:extLst>
            </p:cNvPr>
            <p:cNvSpPr/>
            <p:nvPr/>
          </p:nvSpPr>
          <p:spPr>
            <a:xfrm>
              <a:off x="1434571" y="1930400"/>
              <a:ext cx="2466976" cy="89328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C9E4501-7619-4D21-BAF6-7FBA3AA16966}"/>
                </a:ext>
              </a:extLst>
            </p:cNvPr>
            <p:cNvSpPr/>
            <p:nvPr/>
          </p:nvSpPr>
          <p:spPr>
            <a:xfrm>
              <a:off x="6044618" y="1931511"/>
              <a:ext cx="2637897" cy="889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1CAC03-341C-4BC1-B6EB-6A9BE7E64DA4}"/>
                </a:ext>
              </a:extLst>
            </p:cNvPr>
            <p:cNvSpPr/>
            <p:nvPr/>
          </p:nvSpPr>
          <p:spPr>
            <a:xfrm>
              <a:off x="6044618" y="3428999"/>
              <a:ext cx="2637897" cy="8890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Change to Version 2</a:t>
              </a:r>
            </a:p>
            <a:p>
              <a:pPr algn="ctr"/>
              <a:r>
                <a:rPr lang="en-US" dirty="0"/>
                <a:t>Update with Version 1</a:t>
              </a:r>
            </a:p>
          </p:txBody>
        </p:sp>
        <p:sp>
          <p:nvSpPr>
            <p:cNvPr id="15" name="Flowchart: Preparation 14">
              <a:extLst>
                <a:ext uri="{FF2B5EF4-FFF2-40B4-BE49-F238E27FC236}">
                  <a16:creationId xmlns:a16="http://schemas.microsoft.com/office/drawing/2014/main" id="{CF196C91-8717-4411-8623-01E6ABCBC049}"/>
                </a:ext>
              </a:extLst>
            </p:cNvPr>
            <p:cNvSpPr/>
            <p:nvPr/>
          </p:nvSpPr>
          <p:spPr>
            <a:xfrm>
              <a:off x="1434572" y="3429000"/>
              <a:ext cx="2466974" cy="895350"/>
            </a:xfrm>
            <a:prstGeom prst="flowChartPreparat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Compare Versions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061569-E672-4178-ACF0-D6951EB20C82}"/>
                </a:ext>
              </a:extLst>
            </p:cNvPr>
            <p:cNvSpPr/>
            <p:nvPr/>
          </p:nvSpPr>
          <p:spPr>
            <a:xfrm>
              <a:off x="6080603" y="4883941"/>
              <a:ext cx="2637896" cy="8921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D6ED14F-5F02-4C9E-A654-065198900B32}"/>
                </a:ext>
              </a:extLst>
            </p:cNvPr>
            <p:cNvSpPr/>
            <p:nvPr/>
          </p:nvSpPr>
          <p:spPr>
            <a:xfrm>
              <a:off x="1434571" y="4883941"/>
              <a:ext cx="2466975" cy="8953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DB3032-0CFF-4965-A2BA-23448337337E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3901547" y="2376011"/>
              <a:ext cx="2143071" cy="103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E20A40-DF57-4435-B21F-32E5A0A192F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63567" y="2820511"/>
              <a:ext cx="0" cy="60848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DBB24A-F0B8-4354-A262-7B0CAE362FDE}"/>
                </a:ext>
              </a:extLst>
            </p:cNvPr>
            <p:cNvCxnSpPr>
              <a:cxnSpLocks/>
              <a:stCxn id="13" idx="1"/>
              <a:endCxn id="15" idx="3"/>
            </p:cNvCxnSpPr>
            <p:nvPr/>
          </p:nvCxnSpPr>
          <p:spPr>
            <a:xfrm flipH="1">
              <a:off x="3901546" y="3873499"/>
              <a:ext cx="2143072" cy="317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4F6C05-2461-4898-ABF4-A0FC996AE68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2668059" y="4324350"/>
              <a:ext cx="0" cy="559591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B26EF4-2E6D-466D-BDF0-B582B4E71E8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613628" y="4238300"/>
              <a:ext cx="2466975" cy="1091728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F1CB61-84F1-49F8-BCA3-EC876FFE8A98}"/>
              </a:ext>
            </a:extLst>
          </p:cNvPr>
          <p:cNvSpPr txBox="1"/>
          <p:nvPr/>
        </p:nvSpPr>
        <p:spPr>
          <a:xfrm>
            <a:off x="6167120" y="144402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923526-9BA0-4E69-B0AB-925A56D7E5C5}"/>
              </a:ext>
            </a:extLst>
          </p:cNvPr>
          <p:cNvSpPr txBox="1"/>
          <p:nvPr/>
        </p:nvSpPr>
        <p:spPr>
          <a:xfrm>
            <a:off x="1432560" y="143156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3F5E05-91D1-474F-A64C-6EC683E0F3F3}"/>
              </a:ext>
            </a:extLst>
          </p:cNvPr>
          <p:cNvSpPr txBox="1"/>
          <p:nvPr/>
        </p:nvSpPr>
        <p:spPr>
          <a:xfrm>
            <a:off x="4066813" y="208704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A819033-C296-41A2-97B4-D1BFB8362B6A}"/>
              </a:ext>
            </a:extLst>
          </p:cNvPr>
          <p:cNvSpPr txBox="1"/>
          <p:nvPr/>
        </p:nvSpPr>
        <p:spPr>
          <a:xfrm>
            <a:off x="6929452" y="304807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F523F66-6BF6-4B84-90CF-C191110BC952}"/>
              </a:ext>
            </a:extLst>
          </p:cNvPr>
          <p:cNvSpPr txBox="1"/>
          <p:nvPr/>
        </p:nvSpPr>
        <p:spPr>
          <a:xfrm rot="1541975">
            <a:off x="4036617" y="464735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Matching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9FDBB1-EC2F-46FE-A898-63A5E0C3C95D}"/>
              </a:ext>
            </a:extLst>
          </p:cNvPr>
          <p:cNvSpPr txBox="1"/>
          <p:nvPr/>
        </p:nvSpPr>
        <p:spPr>
          <a:xfrm>
            <a:off x="4223893" y="365588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08E09E-7BE1-4F29-AAE4-B3C57C38679E}"/>
              </a:ext>
            </a:extLst>
          </p:cNvPr>
          <p:cNvSpPr txBox="1"/>
          <p:nvPr/>
        </p:nvSpPr>
        <p:spPr>
          <a:xfrm>
            <a:off x="2266609" y="453496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Matching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643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changed: it’s a legally binding document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domains. </a:t>
            </a:r>
            <a:r>
              <a:rPr lang="en-US"/>
              <a:t>Tell don’t ask 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E16A8-DB00-400C-8A3C-C8BB2659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9" y="2176935"/>
            <a:ext cx="6520560" cy="40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C3AA8-C81F-45C6-BEC1-45CC20FA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6" y="2019678"/>
            <a:ext cx="6447238" cy="281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BA873-873F-456A-BF82-81D0413B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03" y="4919131"/>
            <a:ext cx="6320508" cy="67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92028-9682-49DD-B152-8EB0B1690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3" y="5807874"/>
            <a:ext cx="5405652" cy="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</a:p>
          <a:p>
            <a:pPr>
              <a:lnSpc>
                <a:spcPct val="90000"/>
              </a:lnSpc>
            </a:pPr>
            <a:r>
              <a:rPr lang="en-US" dirty="0"/>
              <a:t>Orchestration driven </a:t>
            </a:r>
            <a:r>
              <a:rPr lang="en-US"/>
              <a:t>by Payment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T08: Local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4C6E6-0896-4EAC-AB8D-98A37409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" y="2022614"/>
            <a:ext cx="6249323" cy="4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10K Feet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2504-C629-4057-ADDC-EC55F4231C70}"/>
              </a:ext>
            </a:extLst>
          </p:cNvPr>
          <p:cNvGrpSpPr/>
          <p:nvPr/>
        </p:nvGrpSpPr>
        <p:grpSpPr>
          <a:xfrm>
            <a:off x="566274" y="1930400"/>
            <a:ext cx="8366506" cy="3541316"/>
            <a:chOff x="732529" y="1930400"/>
            <a:chExt cx="8366506" cy="3541316"/>
          </a:xfrm>
        </p:grpSpPr>
        <p:sp>
          <p:nvSpPr>
            <p:cNvPr id="3" name="Flowchart: Magnetic Disk 2">
              <a:extLst>
                <a:ext uri="{FF2B5EF4-FFF2-40B4-BE49-F238E27FC236}">
                  <a16:creationId xmlns:a16="http://schemas.microsoft.com/office/drawing/2014/main" id="{75E9B813-9787-4E07-A9B6-65E4D240F56D}"/>
                </a:ext>
              </a:extLst>
            </p:cNvPr>
            <p:cNvSpPr/>
            <p:nvPr/>
          </p:nvSpPr>
          <p:spPr>
            <a:xfrm>
              <a:off x="1173418" y="1930400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 Model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D0F276-3A86-47F3-BC79-CBD85186B84C}"/>
                </a:ext>
              </a:extLst>
            </p:cNvPr>
            <p:cNvSpPr/>
            <p:nvPr/>
          </p:nvSpPr>
          <p:spPr>
            <a:xfrm>
              <a:off x="3993260" y="2109090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 Handler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778FDE45-1E12-4FC5-8622-AD45C9A82803}"/>
                </a:ext>
              </a:extLst>
            </p:cNvPr>
            <p:cNvSpPr/>
            <p:nvPr/>
          </p:nvSpPr>
          <p:spPr>
            <a:xfrm>
              <a:off x="1095829" y="4490205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26147C-D4E7-4E41-BC31-A2185503AEAA}"/>
                </a:ext>
              </a:extLst>
            </p:cNvPr>
            <p:cNvSpPr/>
            <p:nvPr/>
          </p:nvSpPr>
          <p:spPr>
            <a:xfrm>
              <a:off x="2642633" y="3730558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Handler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46E508-E911-4674-894E-0014353DAEC4}"/>
                </a:ext>
              </a:extLst>
            </p:cNvPr>
            <p:cNvSpPr/>
            <p:nvPr/>
          </p:nvSpPr>
          <p:spPr>
            <a:xfrm>
              <a:off x="6385441" y="1930400"/>
              <a:ext cx="767109" cy="354129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C90238-87E1-4284-A402-9F523B4AA609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5466926" y="2422608"/>
              <a:ext cx="918515" cy="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A0BE17-B200-472C-AC9C-C25903B097CF}"/>
                </a:ext>
              </a:extLst>
            </p:cNvPr>
            <p:cNvCxnSpPr>
              <a:cxnSpLocks/>
              <a:stCxn id="4" idx="1"/>
              <a:endCxn id="3" idx="4"/>
            </p:cNvCxnSpPr>
            <p:nvPr/>
          </p:nvCxnSpPr>
          <p:spPr>
            <a:xfrm flipH="1" flipV="1">
              <a:off x="2112985" y="2421156"/>
              <a:ext cx="1880275" cy="1452"/>
            </a:xfrm>
            <a:prstGeom prst="straightConnector1">
              <a:avLst/>
            </a:prstGeom>
            <a:ln w="5080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C316E2-E84E-448F-A210-D94A7D2C7B79}"/>
                </a:ext>
              </a:extLst>
            </p:cNvPr>
            <p:cNvCxnSpPr>
              <a:cxnSpLocks/>
              <a:stCxn id="4" idx="2"/>
              <a:endCxn id="10" idx="3"/>
            </p:cNvCxnSpPr>
            <p:nvPr/>
          </p:nvCxnSpPr>
          <p:spPr>
            <a:xfrm rot="5400000">
              <a:off x="3769221" y="3083203"/>
              <a:ext cx="1307951" cy="613794"/>
            </a:xfrm>
            <a:prstGeom prst="bentConnector2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22C442-2C8A-40D5-85DD-191D9C3EC677}"/>
                </a:ext>
              </a:extLst>
            </p:cNvPr>
            <p:cNvCxnSpPr>
              <a:cxnSpLocks/>
              <a:stCxn id="10" idx="1"/>
              <a:endCxn id="9" idx="1"/>
            </p:cNvCxnSpPr>
            <p:nvPr/>
          </p:nvCxnSpPr>
          <p:spPr>
            <a:xfrm rot="10800000" flipV="1">
              <a:off x="1565613" y="4044075"/>
              <a:ext cx="1077020" cy="446129"/>
            </a:xfrm>
            <a:prstGeom prst="bentConnector2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112214-188F-4E76-8263-F24E46209AF3}"/>
                </a:ext>
              </a:extLst>
            </p:cNvPr>
            <p:cNvSpPr/>
            <p:nvPr/>
          </p:nvSpPr>
          <p:spPr>
            <a:xfrm>
              <a:off x="4116299" y="4667444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 Engine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9A9816-D384-4282-AE33-7205E5AF6996}"/>
                </a:ext>
              </a:extLst>
            </p:cNvPr>
            <p:cNvCxnSpPr>
              <a:cxnSpLocks/>
              <a:stCxn id="9" idx="4"/>
              <a:endCxn id="37" idx="1"/>
            </p:cNvCxnSpPr>
            <p:nvPr/>
          </p:nvCxnSpPr>
          <p:spPr>
            <a:xfrm>
              <a:off x="2035396" y="4980961"/>
              <a:ext cx="2080903" cy="1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2FEBA01-3336-4887-8336-C5FCEC3B40E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5589965" y="4980961"/>
              <a:ext cx="795475" cy="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phic 45" descr="Group of men">
              <a:extLst>
                <a:ext uri="{FF2B5EF4-FFF2-40B4-BE49-F238E27FC236}">
                  <a16:creationId xmlns:a16="http://schemas.microsoft.com/office/drawing/2014/main" id="{02D0EF33-A246-4D39-B246-21A83EE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4635" y="2932900"/>
              <a:ext cx="914400" cy="914400"/>
            </a:xfrm>
            <a:prstGeom prst="rect">
              <a:avLst/>
            </a:prstGeom>
          </p:spPr>
        </p:pic>
        <p:cxnSp>
          <p:nvCxnSpPr>
            <p:cNvPr id="47" name="Straight Arrow Connector 25">
              <a:extLst>
                <a:ext uri="{FF2B5EF4-FFF2-40B4-BE49-F238E27FC236}">
                  <a16:creationId xmlns:a16="http://schemas.microsoft.com/office/drawing/2014/main" id="{0D34F9E3-2F0A-4145-AED3-A6EDC2A1DF23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7641321" y="1932385"/>
              <a:ext cx="511745" cy="1489285"/>
            </a:xfrm>
            <a:prstGeom prst="bentConnector2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25">
              <a:extLst>
                <a:ext uri="{FF2B5EF4-FFF2-40B4-BE49-F238E27FC236}">
                  <a16:creationId xmlns:a16="http://schemas.microsoft.com/office/drawing/2014/main" id="{E87CF72F-A2A5-4078-806D-97DD0E6D4F1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7152550" y="3847300"/>
              <a:ext cx="1489285" cy="1133662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27768-B3A2-47B5-AB4A-A855C36109D4}"/>
                </a:ext>
              </a:extLst>
            </p:cNvPr>
            <p:cNvCxnSpPr/>
            <p:nvPr/>
          </p:nvCxnSpPr>
          <p:spPr>
            <a:xfrm>
              <a:off x="852300" y="3505200"/>
              <a:ext cx="5351460" cy="0"/>
            </a:xfrm>
            <a:prstGeom prst="line">
              <a:avLst/>
            </a:prstGeom>
            <a:ln w="635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377CC5-B7C5-404F-B649-73CCCB742E94}"/>
                </a:ext>
              </a:extLst>
            </p:cNvPr>
            <p:cNvSpPr txBox="1"/>
            <p:nvPr/>
          </p:nvSpPr>
          <p:spPr>
            <a:xfrm>
              <a:off x="7303956" y="2073230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CD3E5D-F392-4E52-B47B-DA6B472495A9}"/>
                </a:ext>
              </a:extLst>
            </p:cNvPr>
            <p:cNvSpPr txBox="1"/>
            <p:nvPr/>
          </p:nvSpPr>
          <p:spPr>
            <a:xfrm rot="16200000">
              <a:off x="4167485" y="2935996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Event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D3034D-CD85-4708-83D7-9189D7637181}"/>
                </a:ext>
              </a:extLst>
            </p:cNvPr>
            <p:cNvSpPr txBox="1"/>
            <p:nvPr/>
          </p:nvSpPr>
          <p:spPr>
            <a:xfrm>
              <a:off x="732529" y="3020768"/>
              <a:ext cx="130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Write Side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692BD1-8A3E-4601-8C7E-CD4A3BACCE32}"/>
                </a:ext>
              </a:extLst>
            </p:cNvPr>
            <p:cNvSpPr txBox="1"/>
            <p:nvPr/>
          </p:nvSpPr>
          <p:spPr>
            <a:xfrm>
              <a:off x="732529" y="362662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Read Side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7AE486-57BA-4D1C-973B-207720A1ECC8}"/>
                </a:ext>
              </a:extLst>
            </p:cNvPr>
            <p:cNvSpPr txBox="1"/>
            <p:nvPr/>
          </p:nvSpPr>
          <p:spPr>
            <a:xfrm>
              <a:off x="7273464" y="461162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service is exposed via a “proxy” Domain</a:t>
            </a:r>
          </a:p>
          <a:p>
            <a:r>
              <a:rPr lang="en-US" dirty="0"/>
              <a:t>The Payment orchestrator handles only the “positive” payment and service, plus the expiration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When the Payment Expire the Payment is canceled</a:t>
            </a:r>
          </a:p>
          <a:p>
            <a:r>
              <a:rPr lang="en-US" dirty="0"/>
              <a:t>When the PayPal “proxy” Expire the proxy should try to cancel the payment obsessively</a:t>
            </a:r>
          </a:p>
          <a:p>
            <a:r>
              <a:rPr lang="en-US" dirty="0"/>
              <a:t>When the Reservation Expire the Reservation is canceled</a:t>
            </a:r>
          </a:p>
          <a:p>
            <a:r>
              <a:rPr lang="en-US" dirty="0"/>
              <a:t>The various parts only know that “something didn't happen”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Eventual consistency not understood by customers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55253-C3BF-409D-B909-6FFFEAF66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" r="2" b="19593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27FE6-A55D-4B73-AA85-41590777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Simplest possible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71FE-C708-469C-8FB6-F2C325CE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An example from Greg Young of a simple CQRS system to handle a Warehouse, stubs based</a:t>
            </a:r>
          </a:p>
          <a:p>
            <a:r>
              <a:rPr lang="en-US" dirty="0"/>
              <a:t>Extended with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MongoDB</a:t>
            </a:r>
          </a:p>
          <a:p>
            <a:pPr lvl="1"/>
            <a:r>
              <a:rPr lang="en-US" dirty="0"/>
              <a:t>AngularJS</a:t>
            </a:r>
          </a:p>
          <a:p>
            <a:r>
              <a:rPr lang="en-US" dirty="0"/>
              <a:t>The new implementation can show </a:t>
            </a:r>
            <a:r>
              <a:rPr lang="en-US"/>
              <a:t>a decent </a:t>
            </a:r>
            <a:r>
              <a:rPr lang="en-US" dirty="0"/>
              <a:t>template for a real CQRS application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4387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Eric Evans</a:t>
            </a:r>
            <a:r>
              <a:rPr lang="en-US" sz="1500" dirty="0"/>
              <a:t>, Domain-Driven Design, </a:t>
            </a:r>
            <a:r>
              <a:rPr lang="en-US" sz="1500" i="1" dirty="0"/>
              <a:t>Addison-Wesley, 2003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Jimmy Nilsson</a:t>
            </a:r>
            <a:r>
              <a:rPr lang="en-US" sz="1500" dirty="0"/>
              <a:t>, Applying Domain-Driven Design and Patterns, </a:t>
            </a:r>
            <a:r>
              <a:rPr lang="en-US" sz="1500" i="1" dirty="0"/>
              <a:t>Pearson, 2006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Vaughn Vernon</a:t>
            </a:r>
            <a:r>
              <a:rPr lang="en-US" sz="1500" dirty="0"/>
              <a:t>, Implementing Domain Driven Design, </a:t>
            </a:r>
            <a:r>
              <a:rPr lang="en-US" sz="1500" i="1" dirty="0"/>
              <a:t>Pearson, 2013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Greg Young’s Simplest Possible Thing (C#)</a:t>
            </a:r>
            <a:r>
              <a:rPr lang="en-US" sz="1500" dirty="0"/>
              <a:t>, </a:t>
            </a:r>
            <a:r>
              <a:rPr lang="en-US" sz="1500" dirty="0">
                <a:hlinkClick r:id="rId3"/>
              </a:rPr>
              <a:t>https://github.com/gregoryyoung/m-r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Martin Fowler</a:t>
            </a:r>
            <a:r>
              <a:rPr lang="en-US" sz="1500" dirty="0"/>
              <a:t>, </a:t>
            </a:r>
            <a:r>
              <a:rPr lang="en-US" sz="1500" dirty="0">
                <a:hlinkClick r:id="rId4"/>
              </a:rPr>
              <a:t>https://martinfowler.com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Jimmy </a:t>
            </a:r>
            <a:r>
              <a:rPr lang="en-US" sz="1500" b="1" dirty="0" err="1"/>
              <a:t>Bogard</a:t>
            </a:r>
            <a:r>
              <a:rPr lang="en-US" sz="1500" dirty="0"/>
              <a:t>, </a:t>
            </a:r>
            <a:r>
              <a:rPr lang="en-US" sz="1500" dirty="0">
                <a:hlinkClick r:id="rId5"/>
              </a:rPr>
              <a:t>https://jimmybogard.com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as a whole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25CA-CB1B-4776-8403-7B355CBC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486130"/>
            <a:ext cx="3193808" cy="476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F291-0386-4CAD-9452-CDA8967B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09" y="2533578"/>
            <a:ext cx="279121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2690-19BB-471F-BA43-7289FEB7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8" y="1850937"/>
            <a:ext cx="3419952" cy="20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2B6E-48F9-4259-BAB2-93C88C88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7" y="3867265"/>
            <a:ext cx="317226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83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1510</Words>
  <Application>Microsoft Office PowerPoint</Application>
  <PresentationFormat>Widescreen</PresentationFormat>
  <Paragraphs>189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Feet View</vt:lpstr>
      <vt:lpstr>Let s’start</vt:lpstr>
      <vt:lpstr>The Cruise Domain</vt:lpstr>
      <vt:lpstr>T01: The Aggregate Root</vt:lpstr>
      <vt:lpstr>T01: The Aggregate Root</vt:lpstr>
      <vt:lpstr>T01: The Aggregate Root</vt:lpstr>
      <vt:lpstr>T01: Events</vt:lpstr>
      <vt:lpstr>T01: Events</vt:lpstr>
      <vt:lpstr>T02: The Write Model</vt:lpstr>
      <vt:lpstr>T02: The Write Model</vt:lpstr>
      <vt:lpstr>T02: The Command</vt:lpstr>
      <vt:lpstr>T02: The Command</vt:lpstr>
      <vt:lpstr>T02: The Command Handler</vt:lpstr>
      <vt:lpstr>T02: The Command Handler</vt:lpstr>
      <vt:lpstr>The Read Model</vt:lpstr>
      <vt:lpstr>T03: Bus</vt:lpstr>
      <vt:lpstr>T03: Bus</vt:lpstr>
      <vt:lpstr>T04: Read (Query) Model</vt:lpstr>
      <vt:lpstr>T04: Read (Query) Model</vt:lpstr>
      <vt:lpstr>T04: Event Handlers</vt:lpstr>
      <vt:lpstr>T04: Event Handlers</vt:lpstr>
      <vt:lpstr>T04: The Projections</vt:lpstr>
      <vt:lpstr>The Mythical Real-Time Db</vt:lpstr>
      <vt:lpstr>Eventual Consistency</vt:lpstr>
      <vt:lpstr>Expanding the view</vt:lpstr>
      <vt:lpstr>T05: Optimistic locking</vt:lpstr>
      <vt:lpstr>T05: Optimistic locking-Advantages</vt:lpstr>
      <vt:lpstr>T05: Optimistic locking</vt:lpstr>
      <vt:lpstr>The Invoices and Customer Domains</vt:lpstr>
      <vt:lpstr>T06: Referencing External Domains</vt:lpstr>
      <vt:lpstr>T06: Referencing External Domains</vt:lpstr>
      <vt:lpstr>T07: Value Objects</vt:lpstr>
      <vt:lpstr>T06: Referencing External Domains</vt:lpstr>
      <vt:lpstr>Warehouse and Payments</vt:lpstr>
      <vt:lpstr>T08: Local Distributed Transactions</vt:lpstr>
      <vt:lpstr>T08: Local Distributed Transactions</vt:lpstr>
      <vt:lpstr>Crossing Boundaries</vt:lpstr>
      <vt:lpstr>T09: Worldwide Distributed Transactions</vt:lpstr>
      <vt:lpstr>The Red Pill</vt:lpstr>
      <vt:lpstr>What is missing</vt:lpstr>
      <vt:lpstr>Simplest possible thing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22</cp:revision>
  <dcterms:created xsi:type="dcterms:W3CDTF">2019-12-09T06:30:18Z</dcterms:created>
  <dcterms:modified xsi:type="dcterms:W3CDTF">2020-01-14T06:32:44Z</dcterms:modified>
</cp:coreProperties>
</file>